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  <p:sldMasterId id="2147483668" r:id="rId2"/>
  </p:sldMasterIdLst>
  <p:notesMasterIdLst>
    <p:notesMasterId r:id="rId35"/>
  </p:notesMasterIdLst>
  <p:sldIdLst>
    <p:sldId id="256" r:id="rId3"/>
    <p:sldId id="257" r:id="rId4"/>
    <p:sldId id="258" r:id="rId5"/>
    <p:sldId id="301" r:id="rId6"/>
    <p:sldId id="302" r:id="rId7"/>
    <p:sldId id="303" r:id="rId8"/>
    <p:sldId id="304" r:id="rId9"/>
    <p:sldId id="305" r:id="rId10"/>
    <p:sldId id="306" r:id="rId11"/>
    <p:sldId id="308" r:id="rId12"/>
    <p:sldId id="309" r:id="rId13"/>
    <p:sldId id="310" r:id="rId14"/>
    <p:sldId id="314" r:id="rId15"/>
    <p:sldId id="312" r:id="rId16"/>
    <p:sldId id="313" r:id="rId17"/>
    <p:sldId id="315" r:id="rId18"/>
    <p:sldId id="316" r:id="rId19"/>
    <p:sldId id="307" r:id="rId20"/>
    <p:sldId id="294" r:id="rId21"/>
    <p:sldId id="295" r:id="rId22"/>
    <p:sldId id="296" r:id="rId23"/>
    <p:sldId id="298" r:id="rId24"/>
    <p:sldId id="317" r:id="rId25"/>
    <p:sldId id="318" r:id="rId26"/>
    <p:sldId id="299" r:id="rId27"/>
    <p:sldId id="300" r:id="rId28"/>
    <p:sldId id="319" r:id="rId29"/>
    <p:sldId id="320" r:id="rId30"/>
    <p:sldId id="321" r:id="rId31"/>
    <p:sldId id="283" r:id="rId32"/>
    <p:sldId id="293" r:id="rId33"/>
    <p:sldId id="268" r:id="rId34"/>
  </p:sldIdLst>
  <p:sldSz cx="9144000" cy="5143500" type="screen16x9"/>
  <p:notesSz cx="6858000" cy="9144000"/>
  <p:embeddedFontLst>
    <p:embeddedFont>
      <p:font typeface="Lato" panose="020B060402020202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Примаков" initials="АП" lastIdx="1" clrIdx="0">
    <p:extLst>
      <p:ext uri="{19B8F6BF-5375-455C-9EA6-DF929625EA0E}">
        <p15:presenceInfo xmlns:p15="http://schemas.microsoft.com/office/powerpoint/2012/main" userId="Александр Примак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9F7"/>
    <a:srgbClr val="FF8D97"/>
    <a:srgbClr val="FC6772"/>
    <a:srgbClr val="FBC98E"/>
    <a:srgbClr val="F3F3F3"/>
    <a:srgbClr val="E5E6F0"/>
    <a:srgbClr val="1D2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5"/>
    <p:restoredTop sz="94144" autoAdjust="0"/>
  </p:normalViewPr>
  <p:slideViewPr>
    <p:cSldViewPr snapToGrid="0">
      <p:cViewPr varScale="1">
        <p:scale>
          <a:sx n="161" d="100"/>
          <a:sy n="161" d="100"/>
        </p:scale>
        <p:origin x="208" y="7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2beb433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582beb433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86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34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52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98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131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9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231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113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50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2beb433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582beb433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3081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274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471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8085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5106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041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2649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487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0084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744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2beb433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82beb433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</a:t>
            </a:r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52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60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69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62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86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7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1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ru.wikipedia.org/wiki/Model-View-ViewModel" TargetMode="External"/><Relationship Id="rId5" Type="http://schemas.openxmlformats.org/officeDocument/2006/relationships/hyperlink" Target="https://ru.wikipedia.org/wiki/Model-View-Controller" TargetMode="External"/><Relationship Id="rId4" Type="http://schemas.openxmlformats.org/officeDocument/2006/relationships/hyperlink" Target="https://chrome.google.com/webstore/detail/react-developer-tools/fmkadmapgofadopljbjfkapdkoienihi?utm_source=chrome-ntp-ic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rimakov_pr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15C8D0-B873-436A-A28F-A30C6C5CDA40}"/>
              </a:ext>
            </a:extLst>
          </p:cNvPr>
          <p:cNvSpPr/>
          <p:nvPr/>
        </p:nvSpPr>
        <p:spPr>
          <a:xfrm>
            <a:off x="3620035" y="859198"/>
            <a:ext cx="5523965" cy="36817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Google Shape;89;p22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198600" y="390635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ru-RU" sz="24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Структура проекта, рендеринг, компоненты</a:t>
            </a:r>
            <a:endParaRPr sz="2400" b="0" i="0" u="none" strike="noStrike" cap="none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B6ED-2288-429E-B9D4-C064AABC2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35" y="753635"/>
            <a:ext cx="5523965" cy="3903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3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--save-dev react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react-DOM</a:t>
            </a:r>
            <a:endParaRPr lang="ru-RU" u="sng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" y="2180316"/>
            <a:ext cx="4735773" cy="92428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1677524"/>
            <a:ext cx="3022682" cy="115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</a:t>
            </a:r>
            <a:r>
              <a:rPr lang="en" dirty="0" err="1"/>
              <a:t>src</a:t>
            </a:r>
            <a:r>
              <a:rPr lang="en" dirty="0"/>
              <a:t>/</a:t>
            </a:r>
            <a:r>
              <a:rPr lang="en" dirty="0" err="1"/>
              <a:t>index.js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1.94444E-6 0.1561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0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" y="669382"/>
            <a:ext cx="9111261" cy="3438446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F441481-F89F-E74C-B6A0-61C706E4F319}"/>
              </a:ext>
            </a:extLst>
          </p:cNvPr>
          <p:cNvSpPr/>
          <p:nvPr/>
        </p:nvSpPr>
        <p:spPr>
          <a:xfrm rot="19462527">
            <a:off x="7093011" y="2119357"/>
            <a:ext cx="1042586" cy="478565"/>
          </a:xfrm>
          <a:prstGeom prst="rightArrow">
            <a:avLst>
              <a:gd name="adj1" fmla="val 40422"/>
              <a:gd name="adj2" fmla="val 47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85204-8F57-EE4A-8704-A6E83CECFC95}"/>
              </a:ext>
            </a:extLst>
          </p:cNvPr>
          <p:cNvSpPr/>
          <p:nvPr/>
        </p:nvSpPr>
        <p:spPr>
          <a:xfrm>
            <a:off x="1358781" y="2350093"/>
            <a:ext cx="179462" cy="188008"/>
          </a:xfrm>
          <a:prstGeom prst="rect">
            <a:avLst/>
          </a:prstGeom>
          <a:solidFill>
            <a:srgbClr val="E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F355B-293D-9444-9C69-5EABD4314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462A99-6D84-664E-A59C-CDF04EE5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" y="788566"/>
            <a:ext cx="9144678" cy="3811170"/>
          </a:xfrm>
          <a:prstGeom prst="rect">
            <a:avLst/>
          </a:prstGeom>
        </p:spPr>
      </p:pic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49A9414C-94AD-D34B-92E6-587645AFEA7C}"/>
              </a:ext>
            </a:extLst>
          </p:cNvPr>
          <p:cNvSpPr/>
          <p:nvPr/>
        </p:nvSpPr>
        <p:spPr>
          <a:xfrm rot="19462527">
            <a:off x="7093011" y="2119357"/>
            <a:ext cx="1042586" cy="478565"/>
          </a:xfrm>
          <a:prstGeom prst="rightArrow">
            <a:avLst>
              <a:gd name="adj1" fmla="val 40422"/>
              <a:gd name="adj2" fmla="val 47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3.33333E-6 L -0.43264 0.2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10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" y="669382"/>
            <a:ext cx="9111261" cy="343844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012A2F-21D4-8848-8323-0CDE8AB202E4}"/>
              </a:ext>
            </a:extLst>
          </p:cNvPr>
          <p:cNvSpPr/>
          <p:nvPr/>
        </p:nvSpPr>
        <p:spPr>
          <a:xfrm>
            <a:off x="1358781" y="2350093"/>
            <a:ext cx="179462" cy="188008"/>
          </a:xfrm>
          <a:prstGeom prst="rect">
            <a:avLst/>
          </a:prstGeom>
          <a:solidFill>
            <a:srgbClr val="E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27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" y="652761"/>
            <a:ext cx="7605925" cy="38337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CC4DF1-165F-5C47-B0EB-16C6B26969CC}"/>
              </a:ext>
            </a:extLst>
          </p:cNvPr>
          <p:cNvSpPr/>
          <p:nvPr/>
        </p:nvSpPr>
        <p:spPr>
          <a:xfrm>
            <a:off x="1350235" y="2647592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14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" y="658638"/>
            <a:ext cx="8016866" cy="3922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EC9465-5B52-AE4B-9F0D-B90B615D9555}"/>
              </a:ext>
            </a:extLst>
          </p:cNvPr>
          <p:cNvSpPr/>
          <p:nvPr/>
        </p:nvSpPr>
        <p:spPr>
          <a:xfrm>
            <a:off x="1367326" y="2903966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9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8638"/>
            <a:ext cx="5298393" cy="438103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EC9465-5B52-AE4B-9F0D-B90B615D9555}"/>
              </a:ext>
            </a:extLst>
          </p:cNvPr>
          <p:cNvSpPr/>
          <p:nvPr/>
        </p:nvSpPr>
        <p:spPr>
          <a:xfrm>
            <a:off x="1367326" y="2903966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796886-5882-5546-B8CB-00C8BB77A0C3}"/>
              </a:ext>
            </a:extLst>
          </p:cNvPr>
          <p:cNvSpPr/>
          <p:nvPr/>
        </p:nvSpPr>
        <p:spPr>
          <a:xfrm>
            <a:off x="2768837" y="1580972"/>
            <a:ext cx="1862984" cy="17091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5525"/>
            <a:ext cx="5298393" cy="436726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796886-5882-5546-B8CB-00C8BB77A0C3}"/>
              </a:ext>
            </a:extLst>
          </p:cNvPr>
          <p:cNvSpPr/>
          <p:nvPr/>
        </p:nvSpPr>
        <p:spPr>
          <a:xfrm>
            <a:off x="2649195" y="1709159"/>
            <a:ext cx="1193136" cy="17946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0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10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08F7DF8-A117-7046-B196-057C2D8C4858}"/>
              </a:ext>
            </a:extLst>
          </p:cNvPr>
          <p:cNvSpPr txBox="1">
            <a:spLocks/>
          </p:cNvSpPr>
          <p:nvPr/>
        </p:nvSpPr>
        <p:spPr>
          <a:xfrm>
            <a:off x="609934" y="2148897"/>
            <a:ext cx="1901353" cy="18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707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294608" y="954334"/>
            <a:ext cx="487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</a:t>
            </a:r>
            <a:r>
              <a:rPr lang="ru" sz="1800" b="1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Научиться создавать удобную структуру проекта</a:t>
            </a: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Научиться создавать простые компоненты на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Изучить метод жизненного цикла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Изучить варианты структур приложения</a:t>
            </a: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компонент разными способами</a:t>
            </a:r>
          </a:p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Рендерим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данные</a:t>
            </a:r>
          </a:p>
        </p:txBody>
      </p:sp>
      <p:grpSp>
        <p:nvGrpSpPr>
          <p:cNvPr id="99" name="Google Shape;99;p23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0" name="Google Shape;100;p23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3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занятия</a:t>
              </a:r>
              <a:endParaRPr sz="2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2" name="Google Shape;102;p23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 descr="Мозговой штурм группы">
            <a:extLst>
              <a:ext uri="{FF2B5EF4-FFF2-40B4-BE49-F238E27FC236}">
                <a16:creationId xmlns:a16="http://schemas.microsoft.com/office/drawing/2014/main" id="{4EFB9B1D-173A-4715-8F61-F147A08C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030" y="1267715"/>
            <a:ext cx="2435552" cy="24355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08F7DF8-A117-7046-B196-057C2D8C4858}"/>
              </a:ext>
            </a:extLst>
          </p:cNvPr>
          <p:cNvSpPr txBox="1">
            <a:spLocks/>
          </p:cNvSpPr>
          <p:nvPr/>
        </p:nvSpPr>
        <p:spPr>
          <a:xfrm>
            <a:off x="609934" y="2148897"/>
            <a:ext cx="1901353" cy="18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98;p23">
            <a:extLst>
              <a:ext uri="{FF2B5EF4-FFF2-40B4-BE49-F238E27FC236}">
                <a16:creationId xmlns:a16="http://schemas.microsoft.com/office/drawing/2014/main" id="{A2FAE321-95A7-5E42-904A-A7D2FC38F12A}"/>
              </a:ext>
            </a:extLst>
          </p:cNvPr>
          <p:cNvSpPr txBox="1">
            <a:spLocks/>
          </p:cNvSpPr>
          <p:nvPr/>
        </p:nvSpPr>
        <p:spPr>
          <a:xfrm>
            <a:off x="682484" y="2409342"/>
            <a:ext cx="2199863" cy="59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Если продолжать, то</a:t>
            </a:r>
          </a:p>
        </p:txBody>
      </p:sp>
    </p:spTree>
    <p:extLst>
      <p:ext uri="{BB962C8B-B14F-4D97-AF65-F5344CB8AC3E}">
        <p14:creationId xmlns:p14="http://schemas.microsoft.com/office/powerpoint/2010/main" val="311241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8003642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В плоской структуре сложно быстро найти нужный файл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432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B9082D-B36F-9341-B2C9-0A24876EDD8B}"/>
              </a:ext>
            </a:extLst>
          </p:cNvPr>
          <p:cNvSpPr/>
          <p:nvPr/>
        </p:nvSpPr>
        <p:spPr>
          <a:xfrm>
            <a:off x="3207025" y="1313576"/>
            <a:ext cx="2491409" cy="338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98;p23">
            <a:extLst>
              <a:ext uri="{FF2B5EF4-FFF2-40B4-BE49-F238E27FC236}">
                <a16:creationId xmlns:a16="http://schemas.microsoft.com/office/drawing/2014/main" id="{09A50BA4-1638-E54B-9DD1-942DBD50E8CE}"/>
              </a:ext>
            </a:extLst>
          </p:cNvPr>
          <p:cNvSpPr txBox="1">
            <a:spLocks/>
          </p:cNvSpPr>
          <p:nvPr/>
        </p:nvSpPr>
        <p:spPr>
          <a:xfrm>
            <a:off x="3339882" y="1292087"/>
            <a:ext cx="2292963" cy="176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social_instagram.svg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social_fb.svg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social_twitter.svg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arrow.svg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arrow_up.svg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107B02-720E-EA48-8506-3A817B114FD6}"/>
              </a:ext>
            </a:extLst>
          </p:cNvPr>
          <p:cNvSpPr/>
          <p:nvPr/>
        </p:nvSpPr>
        <p:spPr>
          <a:xfrm>
            <a:off x="6090044" y="1313576"/>
            <a:ext cx="2491409" cy="338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98;p23">
            <a:extLst>
              <a:ext uri="{FF2B5EF4-FFF2-40B4-BE49-F238E27FC236}">
                <a16:creationId xmlns:a16="http://schemas.microsoft.com/office/drawing/2014/main" id="{18C76A46-977B-2043-9041-1215CB7E91E7}"/>
              </a:ext>
            </a:extLst>
          </p:cNvPr>
          <p:cNvSpPr txBox="1">
            <a:spLocks/>
          </p:cNvSpPr>
          <p:nvPr/>
        </p:nvSpPr>
        <p:spPr>
          <a:xfrm>
            <a:off x="3207025" y="2890291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98;p23">
            <a:extLst>
              <a:ext uri="{FF2B5EF4-FFF2-40B4-BE49-F238E27FC236}">
                <a16:creationId xmlns:a16="http://schemas.microsoft.com/office/drawing/2014/main" id="{F235A5B9-88F6-FB41-8F9E-E2D8ECBB62E4}"/>
              </a:ext>
            </a:extLst>
          </p:cNvPr>
          <p:cNvSpPr txBox="1">
            <a:spLocks/>
          </p:cNvSpPr>
          <p:nvPr/>
        </p:nvSpPr>
        <p:spPr>
          <a:xfrm>
            <a:off x="6222901" y="1260975"/>
            <a:ext cx="1901353" cy="337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header.tsx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header.css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footer.tsx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footer.css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slider.tsx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slider.css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gallery.tsx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gallery.css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………………………..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98;p23">
            <a:extLst>
              <a:ext uri="{FF2B5EF4-FFF2-40B4-BE49-F238E27FC236}">
                <a16:creationId xmlns:a16="http://schemas.microsoft.com/office/drawing/2014/main" id="{21CB83BA-9AA2-E345-9167-F2F4044488BC}"/>
              </a:ext>
            </a:extLst>
          </p:cNvPr>
          <p:cNvSpPr txBox="1">
            <a:spLocks/>
          </p:cNvSpPr>
          <p:nvPr/>
        </p:nvSpPr>
        <p:spPr>
          <a:xfrm>
            <a:off x="629477" y="1905438"/>
            <a:ext cx="2253206" cy="279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favicon.ico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index.html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manifest.json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logo.svg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avatar_default.png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letter.svg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social_vk.svg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social_ok.svg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98;p23">
            <a:extLst>
              <a:ext uri="{FF2B5EF4-FFF2-40B4-BE49-F238E27FC236}">
                <a16:creationId xmlns:a16="http://schemas.microsoft.com/office/drawing/2014/main" id="{0B9E2443-8358-CD4D-8611-41BBD5A5F65F}"/>
              </a:ext>
            </a:extLst>
          </p:cNvPr>
          <p:cNvSpPr txBox="1">
            <a:spLocks/>
          </p:cNvSpPr>
          <p:nvPr/>
        </p:nvSpPr>
        <p:spPr>
          <a:xfrm>
            <a:off x="3360096" y="3159785"/>
            <a:ext cx="1901353" cy="147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4989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25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9534" y="1151468"/>
            <a:ext cx="2928391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Нужна структура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8;p23">
            <a:extLst>
              <a:ext uri="{FF2B5EF4-FFF2-40B4-BE49-F238E27FC236}">
                <a16:creationId xmlns:a16="http://schemas.microsoft.com/office/drawing/2014/main" id="{2A3DB1F2-2250-B643-B550-822DFB0D8214}"/>
              </a:ext>
            </a:extLst>
          </p:cNvPr>
          <p:cNvSpPr txBox="1">
            <a:spLocks/>
          </p:cNvSpPr>
          <p:nvPr/>
        </p:nvSpPr>
        <p:spPr>
          <a:xfrm>
            <a:off x="2023533" y="1151468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Но какая?</a:t>
            </a:r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44627FA0-DB3C-7749-8809-E3312E78A476}"/>
              </a:ext>
            </a:extLst>
          </p:cNvPr>
          <p:cNvSpPr txBox="1">
            <a:spLocks/>
          </p:cNvSpPr>
          <p:nvPr/>
        </p:nvSpPr>
        <p:spPr>
          <a:xfrm>
            <a:off x="499534" y="1679884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Что учесть?</a:t>
            </a: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6949639-0D0B-4946-BF17-C55E7C9D996B}"/>
              </a:ext>
            </a:extLst>
          </p:cNvPr>
          <p:cNvSpPr txBox="1">
            <a:spLocks/>
          </p:cNvSpPr>
          <p:nvPr/>
        </p:nvSpPr>
        <p:spPr>
          <a:xfrm>
            <a:off x="499534" y="2169130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Какие подводные камни?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4C6E3-C0DA-CC4D-AF03-66CF1EAD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25" y="86995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Варианты структур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DDF71-448B-3F4B-890A-41668D67CF68}"/>
              </a:ext>
            </a:extLst>
          </p:cNvPr>
          <p:cNvSpPr txBox="1"/>
          <p:nvPr/>
        </p:nvSpPr>
        <p:spPr>
          <a:xfrm>
            <a:off x="170662" y="782437"/>
            <a:ext cx="120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MVC</a:t>
            </a:r>
            <a:endParaRPr lang="ru-RU" sz="40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AB4448-AD4C-E544-9EC2-9967D5024DEE}"/>
              </a:ext>
            </a:extLst>
          </p:cNvPr>
          <p:cNvSpPr/>
          <p:nvPr/>
        </p:nvSpPr>
        <p:spPr>
          <a:xfrm>
            <a:off x="451166" y="2068082"/>
            <a:ext cx="2623559" cy="26235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FBC9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73303-88CA-6C49-B2BF-58C73CBB2710}"/>
              </a:ext>
            </a:extLst>
          </p:cNvPr>
          <p:cNvSpPr txBox="1"/>
          <p:nvPr/>
        </p:nvSpPr>
        <p:spPr>
          <a:xfrm>
            <a:off x="1205740" y="2566986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Модель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815BE-17B4-5A41-BBBE-7728B90E335C}"/>
              </a:ext>
            </a:extLst>
          </p:cNvPr>
          <p:cNvSpPr txBox="1"/>
          <p:nvPr/>
        </p:nvSpPr>
        <p:spPr>
          <a:xfrm>
            <a:off x="625514" y="3472005"/>
            <a:ext cx="2274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хранение информации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целостность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данных,</a:t>
            </a:r>
          </a:p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консистенция, мутации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4A7-7EA3-884F-8C41-B04442E1FE07}"/>
              </a:ext>
            </a:extLst>
          </p:cNvPr>
          <p:cNvSpPr txBox="1"/>
          <p:nvPr/>
        </p:nvSpPr>
        <p:spPr>
          <a:xfrm>
            <a:off x="1175142" y="958027"/>
            <a:ext cx="341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ritannic Bold" panose="020B0903060703020204" pitchFamily="34" charset="0"/>
              </a:rPr>
              <a:t>- </a:t>
            </a:r>
            <a:r>
              <a:rPr lang="en-US" sz="2400" dirty="0">
                <a:latin typeface="Britannic Bold" panose="020B0903060703020204" pitchFamily="34" charset="0"/>
              </a:rPr>
              <a:t>Model View Controller</a:t>
            </a:r>
            <a:endParaRPr lang="ru-RU" sz="2400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5EAD985-84EE-124E-BD07-80B29D1C73D9}"/>
              </a:ext>
            </a:extLst>
          </p:cNvPr>
          <p:cNvSpPr/>
          <p:nvPr/>
        </p:nvSpPr>
        <p:spPr>
          <a:xfrm>
            <a:off x="3344366" y="2068081"/>
            <a:ext cx="2623559" cy="26235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33E0AF1-2CA1-AE47-BAEF-113E91937B33}"/>
              </a:ext>
            </a:extLst>
          </p:cNvPr>
          <p:cNvSpPr/>
          <p:nvPr/>
        </p:nvSpPr>
        <p:spPr>
          <a:xfrm>
            <a:off x="6237566" y="2068080"/>
            <a:ext cx="2623559" cy="2623559"/>
          </a:xfrm>
          <a:prstGeom prst="ellipse">
            <a:avLst/>
          </a:prstGeom>
          <a:solidFill>
            <a:srgbClr val="FF8D97"/>
          </a:solidFill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344B9EA-5D2D-424C-8879-F40421854B37}"/>
              </a:ext>
            </a:extLst>
          </p:cNvPr>
          <p:cNvSpPr/>
          <p:nvPr/>
        </p:nvSpPr>
        <p:spPr>
          <a:xfrm>
            <a:off x="5640724" y="769474"/>
            <a:ext cx="1041589" cy="1041589"/>
          </a:xfrm>
          <a:prstGeom prst="ellipse">
            <a:avLst/>
          </a:prstGeom>
          <a:solidFill>
            <a:srgbClr val="E1B9F7"/>
          </a:solidFill>
          <a:ln w="762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08BC4-28EC-1F4B-99C7-199668E94E5A}"/>
              </a:ext>
            </a:extLst>
          </p:cNvPr>
          <p:cNvSpPr txBox="1"/>
          <p:nvPr/>
        </p:nvSpPr>
        <p:spPr>
          <a:xfrm>
            <a:off x="3801893" y="256098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5"/>
                </a:solidFill>
              </a:rPr>
              <a:t>Контроллер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66315-A205-4A46-B2F9-E8F5B277D3B6}"/>
              </a:ext>
            </a:extLst>
          </p:cNvPr>
          <p:cNvSpPr txBox="1"/>
          <p:nvPr/>
        </p:nvSpPr>
        <p:spPr>
          <a:xfrm>
            <a:off x="3518715" y="3423143"/>
            <a:ext cx="22748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5"/>
                </a:solidFill>
              </a:rPr>
              <a:t>прием, </a:t>
            </a:r>
            <a:r>
              <a:rPr lang="ru-RU" dirty="0" err="1">
                <a:solidFill>
                  <a:schemeClr val="accent5"/>
                </a:solidFill>
              </a:rPr>
              <a:t>валидация</a:t>
            </a:r>
            <a:r>
              <a:rPr lang="ru-RU" dirty="0">
                <a:solidFill>
                  <a:schemeClr val="accent5"/>
                </a:solidFill>
              </a:rPr>
              <a:t>, </a:t>
            </a:r>
            <a:r>
              <a:rPr lang="ru-RU" dirty="0" err="1">
                <a:solidFill>
                  <a:schemeClr val="accent5"/>
                </a:solidFill>
              </a:rPr>
              <a:t>интерпритация</a:t>
            </a:r>
            <a:r>
              <a:rPr lang="ru-RU" dirty="0">
                <a:solidFill>
                  <a:schemeClr val="accent5"/>
                </a:solidFill>
              </a:rPr>
              <a:t> ввода, создание и обновление </a:t>
            </a:r>
            <a:r>
              <a:rPr lang="en-US" dirty="0">
                <a:solidFill>
                  <a:schemeClr val="accent5"/>
                </a:solidFill>
              </a:rPr>
              <a:t>view, </a:t>
            </a:r>
            <a:r>
              <a:rPr lang="ru-RU" dirty="0" err="1">
                <a:solidFill>
                  <a:schemeClr val="accent5"/>
                </a:solidFill>
              </a:rPr>
              <a:t>монипуляция</a:t>
            </a:r>
            <a:r>
              <a:rPr lang="ru-RU" dirty="0">
                <a:solidFill>
                  <a:schemeClr val="accent5"/>
                </a:solidFill>
              </a:rPr>
              <a:t> моделью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4BB1A-2357-A44B-BA93-55BA46C37513}"/>
              </a:ext>
            </a:extLst>
          </p:cNvPr>
          <p:cNvSpPr txBox="1"/>
          <p:nvPr/>
        </p:nvSpPr>
        <p:spPr>
          <a:xfrm>
            <a:off x="6579762" y="2566062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Представление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3AD1CB-CC8B-BD46-B6A1-872246327A49}"/>
              </a:ext>
            </a:extLst>
          </p:cNvPr>
          <p:cNvSpPr txBox="1"/>
          <p:nvPr/>
        </p:nvSpPr>
        <p:spPr>
          <a:xfrm>
            <a:off x="6411914" y="3744103"/>
            <a:ext cx="2274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rgbClr val="FF0000"/>
                </a:solidFill>
              </a:rPr>
              <a:t>Монипуляции</a:t>
            </a:r>
            <a:r>
              <a:rPr lang="ru-RU" dirty="0">
                <a:solidFill>
                  <a:srgbClr val="FF0000"/>
                </a:solidFill>
              </a:rPr>
              <a:t> с элементами внешнего вида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0A09E8-055C-784D-9992-3993AFF46914}"/>
              </a:ext>
            </a:extLst>
          </p:cNvPr>
          <p:cNvSpPr txBox="1"/>
          <p:nvPr/>
        </p:nvSpPr>
        <p:spPr>
          <a:xfrm>
            <a:off x="5829640" y="109021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user</a:t>
            </a:r>
            <a:endParaRPr lang="ru-RU" sz="2000" dirty="0">
              <a:solidFill>
                <a:srgbClr val="7030A0"/>
              </a:solidFill>
            </a:endParaRPr>
          </a:p>
        </p:txBody>
      </p:sp>
      <p:sp>
        <p:nvSpPr>
          <p:cNvPr id="31" name="Дуга 30">
            <a:extLst>
              <a:ext uri="{FF2B5EF4-FFF2-40B4-BE49-F238E27FC236}">
                <a16:creationId xmlns:a16="http://schemas.microsoft.com/office/drawing/2014/main" id="{030101EF-DA11-884F-BDD4-562929EEBE65}"/>
              </a:ext>
            </a:extLst>
          </p:cNvPr>
          <p:cNvSpPr/>
          <p:nvPr/>
        </p:nvSpPr>
        <p:spPr>
          <a:xfrm rot="18947713">
            <a:off x="2342265" y="1985466"/>
            <a:ext cx="1606061" cy="1645862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Дуга 35">
            <a:extLst>
              <a:ext uri="{FF2B5EF4-FFF2-40B4-BE49-F238E27FC236}">
                <a16:creationId xmlns:a16="http://schemas.microsoft.com/office/drawing/2014/main" id="{AF2A11BD-611A-E547-8E7E-D992AC0BB057}"/>
              </a:ext>
            </a:extLst>
          </p:cNvPr>
          <p:cNvSpPr/>
          <p:nvPr/>
        </p:nvSpPr>
        <p:spPr>
          <a:xfrm rot="7932006">
            <a:off x="2353625" y="3156261"/>
            <a:ext cx="1646097" cy="1593441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Дуга 36">
            <a:extLst>
              <a:ext uri="{FF2B5EF4-FFF2-40B4-BE49-F238E27FC236}">
                <a16:creationId xmlns:a16="http://schemas.microsoft.com/office/drawing/2014/main" id="{6F18C7D1-2F0E-C648-B107-6B71F631587A}"/>
              </a:ext>
            </a:extLst>
          </p:cNvPr>
          <p:cNvSpPr/>
          <p:nvPr/>
        </p:nvSpPr>
        <p:spPr>
          <a:xfrm rot="18947713">
            <a:off x="5243305" y="2018770"/>
            <a:ext cx="1562105" cy="1641822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Дуга 37">
            <a:extLst>
              <a:ext uri="{FF2B5EF4-FFF2-40B4-BE49-F238E27FC236}">
                <a16:creationId xmlns:a16="http://schemas.microsoft.com/office/drawing/2014/main" id="{626A7AFC-718C-C542-8392-C5560B80E4EB}"/>
              </a:ext>
            </a:extLst>
          </p:cNvPr>
          <p:cNvSpPr/>
          <p:nvPr/>
        </p:nvSpPr>
        <p:spPr>
          <a:xfrm rot="7932006">
            <a:off x="5287358" y="3120553"/>
            <a:ext cx="1595726" cy="1650081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073EB219-CBC6-BB43-AD6E-8D5D999766C3}"/>
              </a:ext>
            </a:extLst>
          </p:cNvPr>
          <p:cNvSpPr/>
          <p:nvPr/>
        </p:nvSpPr>
        <p:spPr>
          <a:xfrm rot="16436396">
            <a:off x="4506775" y="1146781"/>
            <a:ext cx="1800000" cy="1800000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F36029EE-9954-1B49-AFE8-81D609E86497}"/>
              </a:ext>
            </a:extLst>
          </p:cNvPr>
          <p:cNvSpPr/>
          <p:nvPr/>
        </p:nvSpPr>
        <p:spPr>
          <a:xfrm rot="20805074">
            <a:off x="6084488" y="1197319"/>
            <a:ext cx="1800000" cy="1800000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67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3" grpId="0"/>
      <p:bldP spid="24" grpId="0"/>
      <p:bldP spid="25" grpId="0"/>
      <p:bldP spid="26" grpId="0"/>
      <p:bldP spid="31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Варианты структур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DDF71-448B-3F4B-890A-41668D67CF68}"/>
              </a:ext>
            </a:extLst>
          </p:cNvPr>
          <p:cNvSpPr txBox="1"/>
          <p:nvPr/>
        </p:nvSpPr>
        <p:spPr>
          <a:xfrm>
            <a:off x="170662" y="782437"/>
            <a:ext cx="1623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MVVM</a:t>
            </a:r>
            <a:endParaRPr lang="ru-RU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4A7-7EA3-884F-8C41-B04442E1FE07}"/>
              </a:ext>
            </a:extLst>
          </p:cNvPr>
          <p:cNvSpPr txBox="1"/>
          <p:nvPr/>
        </p:nvSpPr>
        <p:spPr>
          <a:xfrm>
            <a:off x="1593886" y="966573"/>
            <a:ext cx="341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ritannic Bold" panose="020B0903060703020204" pitchFamily="34" charset="0"/>
              </a:rPr>
              <a:t>- </a:t>
            </a:r>
            <a:r>
              <a:rPr lang="en-US" sz="2400" dirty="0">
                <a:latin typeface="Britannic Bold" panose="020B0903060703020204" pitchFamily="34" charset="0"/>
              </a:rPr>
              <a:t>Model-View-View model</a:t>
            </a:r>
            <a:endParaRPr lang="ru-RU" sz="240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3C67CE4-EDB2-3448-8CC9-19DC04DDBD1B}"/>
              </a:ext>
            </a:extLst>
          </p:cNvPr>
          <p:cNvSpPr/>
          <p:nvPr/>
        </p:nvSpPr>
        <p:spPr>
          <a:xfrm>
            <a:off x="356311" y="2358640"/>
            <a:ext cx="2042446" cy="20424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FBC9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80D7AC-50C9-C94E-94D1-CF8EB7257BBC}"/>
              </a:ext>
            </a:extLst>
          </p:cNvPr>
          <p:cNvSpPr txBox="1"/>
          <p:nvPr/>
        </p:nvSpPr>
        <p:spPr>
          <a:xfrm>
            <a:off x="814431" y="3158801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ru-RU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4838B3D-A45C-024C-8D13-3E2BD7375944}"/>
              </a:ext>
            </a:extLst>
          </p:cNvPr>
          <p:cNvSpPr/>
          <p:nvPr/>
        </p:nvSpPr>
        <p:spPr>
          <a:xfrm>
            <a:off x="3612622" y="2395283"/>
            <a:ext cx="2037600" cy="2037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4E5FF9CB-BB0D-ED49-BFF8-60394A977B12}"/>
              </a:ext>
            </a:extLst>
          </p:cNvPr>
          <p:cNvSpPr/>
          <p:nvPr/>
        </p:nvSpPr>
        <p:spPr>
          <a:xfrm>
            <a:off x="6648630" y="2358640"/>
            <a:ext cx="2037600" cy="2037600"/>
          </a:xfrm>
          <a:prstGeom prst="ellipse">
            <a:avLst/>
          </a:prstGeom>
          <a:solidFill>
            <a:srgbClr val="FF8D97"/>
          </a:solidFill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9F6BB7-ED5B-EA48-9970-8F2AB3942D5D}"/>
              </a:ext>
            </a:extLst>
          </p:cNvPr>
          <p:cNvSpPr txBox="1"/>
          <p:nvPr/>
        </p:nvSpPr>
        <p:spPr>
          <a:xfrm>
            <a:off x="3811929" y="31881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VIEWMODEL</a:t>
            </a:r>
            <a:endParaRPr lang="ru-RU" sz="2000" dirty="0">
              <a:solidFill>
                <a:schemeClr val="accent5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305AEE-DB61-0C40-94B6-B394278266BB}"/>
              </a:ext>
            </a:extLst>
          </p:cNvPr>
          <p:cNvSpPr txBox="1"/>
          <p:nvPr/>
        </p:nvSpPr>
        <p:spPr>
          <a:xfrm>
            <a:off x="7213329" y="3162662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VIEW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44" name="Дуга 43">
            <a:extLst>
              <a:ext uri="{FF2B5EF4-FFF2-40B4-BE49-F238E27FC236}">
                <a16:creationId xmlns:a16="http://schemas.microsoft.com/office/drawing/2014/main" id="{46E97FD7-55CB-B246-8214-06E6B387F73F}"/>
              </a:ext>
            </a:extLst>
          </p:cNvPr>
          <p:cNvSpPr/>
          <p:nvPr/>
        </p:nvSpPr>
        <p:spPr>
          <a:xfrm rot="18684894">
            <a:off x="5326001" y="2312947"/>
            <a:ext cx="1606061" cy="1645862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Дуга 44">
            <a:extLst>
              <a:ext uri="{FF2B5EF4-FFF2-40B4-BE49-F238E27FC236}">
                <a16:creationId xmlns:a16="http://schemas.microsoft.com/office/drawing/2014/main" id="{9D1AC6AA-D227-B04C-87B3-684D7313DCAE}"/>
              </a:ext>
            </a:extLst>
          </p:cNvPr>
          <p:cNvSpPr/>
          <p:nvPr/>
        </p:nvSpPr>
        <p:spPr>
          <a:xfrm rot="7932006">
            <a:off x="5346298" y="2779296"/>
            <a:ext cx="1646097" cy="1593441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Дуга 45">
            <a:extLst>
              <a:ext uri="{FF2B5EF4-FFF2-40B4-BE49-F238E27FC236}">
                <a16:creationId xmlns:a16="http://schemas.microsoft.com/office/drawing/2014/main" id="{6C85D84E-630F-CD44-B80B-A886B3B527DB}"/>
              </a:ext>
            </a:extLst>
          </p:cNvPr>
          <p:cNvSpPr/>
          <p:nvPr/>
        </p:nvSpPr>
        <p:spPr>
          <a:xfrm rot="18750599">
            <a:off x="2260490" y="2422464"/>
            <a:ext cx="1562105" cy="1641822"/>
          </a:xfrm>
          <a:prstGeom prst="arc">
            <a:avLst>
              <a:gd name="adj1" fmla="val 16200000"/>
              <a:gd name="adj2" fmla="val 202649"/>
            </a:avLst>
          </a:prstGeom>
          <a:ln w="63500" cap="sq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0271-6DDC-284A-944D-916FA036E572}"/>
              </a:ext>
            </a:extLst>
          </p:cNvPr>
          <p:cNvSpPr txBox="1"/>
          <p:nvPr/>
        </p:nvSpPr>
        <p:spPr>
          <a:xfrm>
            <a:off x="2775283" y="203355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835B89-E167-D140-AF5C-CFDC196E44B5}"/>
              </a:ext>
            </a:extLst>
          </p:cNvPr>
          <p:cNvSpPr txBox="1"/>
          <p:nvPr/>
        </p:nvSpPr>
        <p:spPr>
          <a:xfrm>
            <a:off x="5526288" y="196544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commands</a:t>
            </a:r>
            <a:endParaRPr lang="ru-R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A9975D-36B0-CE47-BCEA-E0FF1459D041}"/>
              </a:ext>
            </a:extLst>
          </p:cNvPr>
          <p:cNvSpPr txBox="1"/>
          <p:nvPr/>
        </p:nvSpPr>
        <p:spPr>
          <a:xfrm>
            <a:off x="5748157" y="449794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09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  <p:bldP spid="28" grpId="0"/>
      <p:bldP spid="30" grpId="0" animBg="1"/>
      <p:bldP spid="32" grpId="0" animBg="1"/>
      <p:bldP spid="34" grpId="0"/>
      <p:bldP spid="41" grpId="0"/>
      <p:bldP spid="44" grpId="0" animBg="1"/>
      <p:bldP spid="45" grpId="0" animBg="1"/>
      <p:bldP spid="46" grpId="0" animBg="1"/>
      <p:bldP spid="2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1" y="852301"/>
            <a:ext cx="8187266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React </a:t>
            </a: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отвечает только за представление и не навязывает никакой архитектуры приложению.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174B3BC-676B-DA43-9379-54A92CD08C03}"/>
              </a:ext>
            </a:extLst>
          </p:cNvPr>
          <p:cNvSpPr txBox="1">
            <a:spLocks/>
          </p:cNvSpPr>
          <p:nvPr/>
        </p:nvSpPr>
        <p:spPr>
          <a:xfrm>
            <a:off x="406401" y="1312335"/>
            <a:ext cx="8187266" cy="81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Для того </a:t>
            </a:r>
            <a:r>
              <a:rPr lang="ru-RU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что-бы</a:t>
            </a: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лучше понимать + и – архитектуры необходимо понимать как она влияет на рабочий процесс. (Что важно а что нет)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834E2-843F-A64A-98EE-0DA0EF330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" t="1884" r="591" b="1895"/>
          <a:stretch/>
        </p:blipFill>
        <p:spPr>
          <a:xfrm>
            <a:off x="230246" y="999483"/>
            <a:ext cx="8683507" cy="32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1" y="852301"/>
            <a:ext cx="8187266" cy="154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Как видно из графика самое важное это видеть название файла во вкладке И поэтому названию понимать что за компонент открыт. 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4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1B1E2-8A2D-3343-919E-761A7319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182" y="633000"/>
            <a:ext cx="2557367" cy="31265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5C28A7-98D5-E444-9952-DDA5D946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13" y="633000"/>
            <a:ext cx="2531636" cy="44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Как </a:t>
              </a:r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отрендерить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компонент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5A86E-7EA0-0F42-92D5-6282B350F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6"/>
          <a:stretch/>
        </p:blipFill>
        <p:spPr>
          <a:xfrm>
            <a:off x="1637968" y="702900"/>
            <a:ext cx="5855316" cy="43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6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Как </a:t>
              </a:r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отрендерить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компонент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5A86E-7EA0-0F42-92D5-6282B350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62" y="1066025"/>
            <a:ext cx="4253949" cy="29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Инициализируем </a:t>
            </a:r>
            <a:r>
              <a:rPr lang="en-US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npm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и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простую структуру папок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минимальный набор файлов и настроек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 hello world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Варианты структур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Выбираем для себя</a:t>
            </a: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функциональные компоненты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Импорт картинок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  <a:endParaRPr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чем отличия архитектуры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MVVC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Почему нужно задумываться об архитектуре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учесть при выборе архитектуры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181525" y="799094"/>
            <a:ext cx="8714647" cy="401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Полезные ссылки</a:t>
            </a:r>
          </a:p>
          <a:p>
            <a:pPr marL="4381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Документация </a:t>
            </a:r>
            <a:r>
              <a:rPr lang="ru-RU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реакт</a:t>
            </a: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>
                <a:hlinkClick r:id="rId3"/>
              </a:rPr>
              <a:t>https://reactjs.org/docs/getting-started.html</a:t>
            </a:r>
            <a:endParaRPr lang="ru-RU" dirty="0"/>
          </a:p>
          <a:p>
            <a:pPr marL="438150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cs typeface="Lato"/>
              </a:rPr>
              <a:t>ссылка на заготовку </a:t>
            </a:r>
            <a:r>
              <a:rPr lang="en-US" dirty="0" err="1">
                <a:solidFill>
                  <a:schemeClr val="dk2"/>
                </a:solidFill>
                <a:latin typeface="Lato"/>
                <a:cs typeface="Lato"/>
              </a:rPr>
              <a:t>index.html</a:t>
            </a:r>
            <a:r>
              <a:rPr lang="en-US" dirty="0">
                <a:solidFill>
                  <a:schemeClr val="dk2"/>
                </a:solidFill>
                <a:latin typeface="Lato"/>
                <a:cs typeface="Lato"/>
              </a:rPr>
              <a:t> - </a:t>
            </a:r>
            <a:r>
              <a:rPr lang="en" u="sng" dirty="0">
                <a:solidFill>
                  <a:schemeClr val="accent5"/>
                </a:solidFill>
              </a:rPr>
              <a:t>https://</a:t>
            </a:r>
            <a:r>
              <a:rPr lang="en" u="sng" dirty="0" err="1">
                <a:solidFill>
                  <a:schemeClr val="accent5"/>
                </a:solidFill>
              </a:rPr>
              <a:t>raw.githubusercontent.com</a:t>
            </a:r>
            <a:r>
              <a:rPr lang="en" u="sng" dirty="0">
                <a:solidFill>
                  <a:schemeClr val="accent5"/>
                </a:solidFill>
              </a:rPr>
              <a:t>/</a:t>
            </a:r>
            <a:r>
              <a:rPr lang="en" u="sng" dirty="0" err="1">
                <a:solidFill>
                  <a:schemeClr val="accent5"/>
                </a:solidFill>
              </a:rPr>
              <a:t>reactjs</a:t>
            </a:r>
            <a:r>
              <a:rPr lang="en" u="sng" dirty="0">
                <a:solidFill>
                  <a:schemeClr val="accent5"/>
                </a:solidFill>
              </a:rPr>
              <a:t>/</a:t>
            </a:r>
            <a:r>
              <a:rPr lang="en" u="sng" dirty="0" err="1">
                <a:solidFill>
                  <a:schemeClr val="accent5"/>
                </a:solidFill>
              </a:rPr>
              <a:t>reactjs.org</a:t>
            </a:r>
            <a:r>
              <a:rPr lang="en" u="sng" dirty="0">
                <a:solidFill>
                  <a:schemeClr val="accent5"/>
                </a:solidFill>
              </a:rPr>
              <a:t>/master/static/html/single-file-</a:t>
            </a:r>
            <a:r>
              <a:rPr lang="en" u="sng" dirty="0" err="1">
                <a:solidFill>
                  <a:schemeClr val="accent5"/>
                </a:solidFill>
              </a:rPr>
              <a:t>example.html</a:t>
            </a:r>
            <a:endParaRPr lang="ru-RU" u="sng" dirty="0">
              <a:solidFill>
                <a:schemeClr val="accent5"/>
              </a:solidFill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cs typeface="Lato"/>
                <a:sym typeface="Lato"/>
              </a:rPr>
              <a:t>Расширение </a:t>
            </a:r>
            <a:r>
              <a:rPr lang="en-US" dirty="0">
                <a:solidFill>
                  <a:schemeClr val="dk2"/>
                </a:solidFill>
                <a:latin typeface="Lato"/>
                <a:cs typeface="Lato"/>
                <a:sym typeface="Lato"/>
              </a:rPr>
              <a:t>react </a:t>
            </a:r>
            <a:r>
              <a:rPr lang="en-US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devtools</a:t>
            </a: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для </a:t>
            </a: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google chrome </a:t>
            </a:r>
            <a:r>
              <a:rPr lang="en-US" dirty="0">
                <a:hlinkClick r:id="rId4"/>
              </a:rPr>
              <a:t>https://chrome.google.com/webstore/detail/react-developer-tools/fmkadmapgofadopljbjfkapdkoienihi?utm_source=chrome-ntp-icon</a:t>
            </a:r>
            <a:endParaRPr lang="en-US" dirty="0"/>
          </a:p>
          <a:p>
            <a:pPr marL="438150" lvl="0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MVC - </a:t>
            </a:r>
            <a:r>
              <a:rPr lang="en" dirty="0">
                <a:hlinkClick r:id="rId5"/>
              </a:rPr>
              <a:t>https://ru.wikipedia.org/wiki/Model-View-Controller</a:t>
            </a:r>
            <a:endParaRPr lang="en" dirty="0"/>
          </a:p>
          <a:p>
            <a:pPr marL="438150" lvl="0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MVVC - </a:t>
            </a:r>
            <a:r>
              <a:rPr lang="en" dirty="0">
                <a:hlinkClick r:id="rId6"/>
              </a:rPr>
              <a:t>https://ru.wikipedia.org/wiki/Model-View-ViewModel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B179C19E-79ED-114B-9D4E-D2D849DF3E6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8FBF16DA-E613-614D-9037-FDB31147060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7006145-21C4-5242-A994-111F4F168B3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Ссылки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>
                <a:latin typeface="Tahoma"/>
                <a:ea typeface="Tahoma"/>
                <a:cs typeface="Tahoma"/>
                <a:sym typeface="Tahoma"/>
              </a:rPr>
              <a:t>Вопросы?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@primakov_pro</a:t>
            </a:r>
            <a:endParaRPr/>
          </a:p>
        </p:txBody>
      </p:sp>
      <p:grpSp>
        <p:nvGrpSpPr>
          <p:cNvPr id="208" name="Google Shape;208;p3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09" name="Google Shape;209;p3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1" name="Google Shape;211;p3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F2FF17C-94B7-E34E-AA8B-6288F0380341}"/>
              </a:ext>
            </a:extLst>
          </p:cNvPr>
          <p:cNvSpPr/>
          <p:nvPr/>
        </p:nvSpPr>
        <p:spPr>
          <a:xfrm>
            <a:off x="3050046" y="1822662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EEEF87-15B6-F145-964D-930A99C3C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93"/>
          <a:stretch/>
        </p:blipFill>
        <p:spPr>
          <a:xfrm>
            <a:off x="450377" y="2155884"/>
            <a:ext cx="4735773" cy="2205273"/>
          </a:xfrm>
          <a:prstGeom prst="rect">
            <a:avLst/>
          </a:prstGeom>
        </p:spPr>
      </p:pic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246434" y="796257"/>
            <a:ext cx="5025543" cy="56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Откройте консоль и перейдите в папку для разработки</a:t>
            </a: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6259218" y="875719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npm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init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-y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6080549" y="1116028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6" name="Google Shape;108;p24">
            <a:extLst>
              <a:ext uri="{FF2B5EF4-FFF2-40B4-BE49-F238E27FC236}">
                <a16:creationId xmlns:a16="http://schemas.microsoft.com/office/drawing/2014/main" id="{122417F5-78F5-334B-8ADC-5557ABF551A7}"/>
              </a:ext>
            </a:extLst>
          </p:cNvPr>
          <p:cNvSpPr txBox="1">
            <a:spLocks/>
          </p:cNvSpPr>
          <p:nvPr/>
        </p:nvSpPr>
        <p:spPr>
          <a:xfrm>
            <a:off x="6278800" y="1238071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ls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8FC853-E109-3D4D-A4BF-83D2E4A88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63"/>
          <a:stretch/>
        </p:blipFill>
        <p:spPr>
          <a:xfrm>
            <a:off x="533272" y="2209226"/>
            <a:ext cx="1231900" cy="174625"/>
          </a:xfrm>
          <a:prstGeom prst="rect">
            <a:avLst/>
          </a:prstGeom>
        </p:spPr>
      </p:pic>
      <p:sp>
        <p:nvSpPr>
          <p:cNvPr id="29" name="Google Shape;108;p24">
            <a:extLst>
              <a:ext uri="{FF2B5EF4-FFF2-40B4-BE49-F238E27FC236}">
                <a16:creationId xmlns:a16="http://schemas.microsoft.com/office/drawing/2014/main" id="{3792E2E7-8030-274D-A7AF-2C32E761C9AD}"/>
              </a:ext>
            </a:extLst>
          </p:cNvPr>
          <p:cNvSpPr txBox="1">
            <a:spLocks/>
          </p:cNvSpPr>
          <p:nvPr/>
        </p:nvSpPr>
        <p:spPr>
          <a:xfrm>
            <a:off x="6298382" y="1578666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git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init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5D1E763-96C4-9141-B143-3A9B8036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3" y="2180331"/>
            <a:ext cx="4605484" cy="200650"/>
          </a:xfrm>
          <a:prstGeom prst="rect">
            <a:avLst/>
          </a:prstGeom>
        </p:spPr>
      </p:pic>
      <p:sp>
        <p:nvSpPr>
          <p:cNvPr id="32" name="Google Shape;108;p24">
            <a:extLst>
              <a:ext uri="{FF2B5EF4-FFF2-40B4-BE49-F238E27FC236}">
                <a16:creationId xmlns:a16="http://schemas.microsoft.com/office/drawing/2014/main" id="{723B2E56-0576-8446-A283-85487D0A007A}"/>
              </a:ext>
            </a:extLst>
          </p:cNvPr>
          <p:cNvSpPr txBox="1">
            <a:spLocks/>
          </p:cNvSpPr>
          <p:nvPr/>
        </p:nvSpPr>
        <p:spPr>
          <a:xfrm>
            <a:off x="6298382" y="1966222"/>
            <a:ext cx="2506659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mkdir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public &amp;&amp;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mkdir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src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3DBD7D-C1C5-5E48-A46A-4F60C09C11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66"/>
          <a:stretch/>
        </p:blipFill>
        <p:spPr>
          <a:xfrm>
            <a:off x="533272" y="2203111"/>
            <a:ext cx="4485565" cy="198780"/>
          </a:xfrm>
          <a:prstGeom prst="rect">
            <a:avLst/>
          </a:prstGeom>
        </p:spPr>
      </p:pic>
      <p:sp>
        <p:nvSpPr>
          <p:cNvPr id="34" name="Google Shape;108;p24">
            <a:extLst>
              <a:ext uri="{FF2B5EF4-FFF2-40B4-BE49-F238E27FC236}">
                <a16:creationId xmlns:a16="http://schemas.microsoft.com/office/drawing/2014/main" id="{BD4662DC-4C65-6B45-A5B7-42366318CCAE}"/>
              </a:ext>
            </a:extLst>
          </p:cNvPr>
          <p:cNvSpPr txBox="1">
            <a:spLocks/>
          </p:cNvSpPr>
          <p:nvPr/>
        </p:nvSpPr>
        <p:spPr>
          <a:xfrm>
            <a:off x="6298382" y="2353778"/>
            <a:ext cx="2506659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touch public/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index.html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50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7" presetClass="emph" presetSubtype="0" repeatCount="indefinite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37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38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93827E-7 L -2.77778E-7 0.06358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6358 L 0.00052 0.1367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64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3673 L 0.00087 0.21049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67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21049 L 0.00139 0.287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82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 animBg="1"/>
      <p:bldP spid="16" grpId="0"/>
      <p:bldP spid="17" grpId="0"/>
      <p:bldP spid="8" grpId="0" animBg="1"/>
      <p:bldP spid="8" grpId="1" animBg="1"/>
      <p:bldP spid="108" grpId="0" build="p"/>
      <p:bldP spid="19" grpId="0"/>
      <p:bldP spid="20" grpId="0"/>
      <p:bldP spid="9" grpId="0" animBg="1"/>
      <p:bldP spid="9" grpId="1" animBg="1"/>
      <p:bldP spid="9" grpId="2" animBg="1"/>
      <p:bldP spid="9" grpId="3" animBg="1"/>
      <p:bldP spid="9" grpId="4" animBg="1"/>
      <p:bldP spid="26" grpId="1"/>
      <p:bldP spid="29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F355B-293D-9444-9C69-5EABD4314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462A99-6D84-664E-A59C-CDF04EE5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" y="788566"/>
            <a:ext cx="9144678" cy="38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3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61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</a:t>
            </a:r>
            <a:r>
              <a:rPr lang="en-US" dirty="0">
                <a:solidFill>
                  <a:schemeClr val="tx1"/>
                </a:solidFill>
              </a:rPr>
              <a:t>--save-dev </a:t>
            </a:r>
            <a:r>
              <a:rPr lang="en" dirty="0">
                <a:solidFill>
                  <a:schemeClr val="tx1"/>
                </a:solidFill>
              </a:rPr>
              <a:t>@babel/core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@babel/cli</a:t>
            </a:r>
            <a:endParaRPr lang="en-US" dirty="0">
              <a:solidFill>
                <a:schemeClr val="tx1"/>
              </a:solidFill>
            </a:endParaRP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@babel/preset-</a:t>
            </a:r>
            <a:r>
              <a:rPr lang="en" dirty="0" err="1">
                <a:solidFill>
                  <a:schemeClr val="tx1"/>
                </a:solidFill>
              </a:rPr>
              <a:t>env</a:t>
            </a:r>
            <a:endParaRPr lang="en" dirty="0">
              <a:solidFill>
                <a:schemeClr val="tx1"/>
              </a:solidFill>
            </a:endParaRP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@babel/preset-react</a:t>
            </a:r>
            <a:endParaRPr lang="ru-RU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" y="2159798"/>
            <a:ext cx="4722118" cy="97768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2497638"/>
            <a:ext cx="3022682" cy="127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.</a:t>
            </a:r>
            <a:r>
              <a:rPr lang="en-US" dirty="0" err="1">
                <a:solidFill>
                  <a:schemeClr val="tx1"/>
                </a:solidFill>
              </a:rPr>
              <a:t>babelrc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4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0.00035 0.3172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86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1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527"/>
            <a:ext cx="9144000" cy="34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3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--save-dev webpack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webpack-cli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webpack-dev-server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style-loader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css</a:t>
            </a:r>
            <a:r>
              <a:rPr lang="en" dirty="0">
                <a:solidFill>
                  <a:schemeClr val="tx1"/>
                </a:solidFill>
              </a:rPr>
              <a:t>-loader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babel-loader</a:t>
            </a:r>
            <a:endParaRPr lang="ru-RU" u="sng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5" y="2134611"/>
            <a:ext cx="3689163" cy="151052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3312633"/>
            <a:ext cx="3022682" cy="115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</a:t>
            </a:r>
            <a:r>
              <a:rPr lang="en" dirty="0" err="1"/>
              <a:t>webpack.config.js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0.00208 0.4685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42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0"/>
          <a:stretch/>
        </p:blipFill>
        <p:spPr>
          <a:xfrm>
            <a:off x="589660" y="639377"/>
            <a:ext cx="4993978" cy="439882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7C1467-16DD-464F-B14E-98802D31E043}"/>
              </a:ext>
            </a:extLst>
          </p:cNvPr>
          <p:cNvSpPr/>
          <p:nvPr/>
        </p:nvSpPr>
        <p:spPr>
          <a:xfrm>
            <a:off x="2607822" y="1123405"/>
            <a:ext cx="1312223" cy="15675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A33D6-B6EF-504D-A2B3-3D09CC20D613}"/>
              </a:ext>
            </a:extLst>
          </p:cNvPr>
          <p:cNvSpPr txBox="1"/>
          <p:nvPr/>
        </p:nvSpPr>
        <p:spPr>
          <a:xfrm>
            <a:off x="6103011" y="1047894"/>
            <a:ext cx="241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входа в приложение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A2CDA1-AE44-0F4E-A4E7-68A13BA97FAD}"/>
              </a:ext>
            </a:extLst>
          </p:cNvPr>
          <p:cNvSpPr/>
          <p:nvPr/>
        </p:nvSpPr>
        <p:spPr>
          <a:xfrm>
            <a:off x="2607822" y="1280159"/>
            <a:ext cx="2230878" cy="60307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1834F-DF33-2A47-916F-C994A6D8B425}"/>
              </a:ext>
            </a:extLst>
          </p:cNvPr>
          <p:cNvSpPr txBox="1"/>
          <p:nvPr/>
        </p:nvSpPr>
        <p:spPr>
          <a:xfrm>
            <a:off x="6103011" y="104750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Выходные данные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AA3FD9-8A89-2F43-8C65-FF5516C0D2EC}"/>
              </a:ext>
            </a:extLst>
          </p:cNvPr>
          <p:cNvSpPr/>
          <p:nvPr/>
        </p:nvSpPr>
        <p:spPr>
          <a:xfrm>
            <a:off x="2607822" y="1871194"/>
            <a:ext cx="1234509" cy="12633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3FCE0-01DE-A243-9743-DC930674D7FC}"/>
              </a:ext>
            </a:extLst>
          </p:cNvPr>
          <p:cNvSpPr txBox="1"/>
          <p:nvPr/>
        </p:nvSpPr>
        <p:spPr>
          <a:xfrm>
            <a:off x="6103011" y="105947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Режим сборки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A515D2-BFB6-6443-B85D-85C67E56BCDA}"/>
              </a:ext>
            </a:extLst>
          </p:cNvPr>
          <p:cNvSpPr/>
          <p:nvPr/>
        </p:nvSpPr>
        <p:spPr>
          <a:xfrm>
            <a:off x="2607822" y="1998933"/>
            <a:ext cx="2617321" cy="171459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055DF-2DFF-AB45-A10F-303EC70E92B0}"/>
              </a:ext>
            </a:extLst>
          </p:cNvPr>
          <p:cNvSpPr txBox="1"/>
          <p:nvPr/>
        </p:nvSpPr>
        <p:spPr>
          <a:xfrm>
            <a:off x="6103011" y="1055853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Правила работы с файлами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3AAFC0B-6319-7A40-8F7F-6BB8B3F96193}"/>
              </a:ext>
            </a:extLst>
          </p:cNvPr>
          <p:cNvSpPr/>
          <p:nvPr/>
        </p:nvSpPr>
        <p:spPr>
          <a:xfrm>
            <a:off x="2607822" y="3719980"/>
            <a:ext cx="2454035" cy="12128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F48A8-9E71-9944-8A2C-A7504D8AE0B9}"/>
              </a:ext>
            </a:extLst>
          </p:cNvPr>
          <p:cNvSpPr txBox="1"/>
          <p:nvPr/>
        </p:nvSpPr>
        <p:spPr>
          <a:xfrm>
            <a:off x="6103011" y="1047502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Указание какие файлы искать</a:t>
            </a:r>
          </a:p>
          <a:p>
            <a:r>
              <a:rPr lang="ru-RU" dirty="0"/>
              <a:t>если не указано расширение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5CFCB92-8E65-5746-AF59-E7B1B321F0E9}"/>
              </a:ext>
            </a:extLst>
          </p:cNvPr>
          <p:cNvSpPr/>
          <p:nvPr/>
        </p:nvSpPr>
        <p:spPr>
          <a:xfrm>
            <a:off x="2607821" y="3847718"/>
            <a:ext cx="2492136" cy="73328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ECD2C-0B49-764A-9962-F73C6E400367}"/>
              </a:ext>
            </a:extLst>
          </p:cNvPr>
          <p:cNvSpPr txBox="1"/>
          <p:nvPr/>
        </p:nvSpPr>
        <p:spPr>
          <a:xfrm>
            <a:off x="6103011" y="1063087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Настройкм</a:t>
            </a:r>
            <a:r>
              <a:rPr lang="ru-RU" dirty="0"/>
              <a:t> дев сервера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40ECDE7-FB70-F244-B487-E49F8ECC1AA5}"/>
              </a:ext>
            </a:extLst>
          </p:cNvPr>
          <p:cNvSpPr/>
          <p:nvPr/>
        </p:nvSpPr>
        <p:spPr>
          <a:xfrm>
            <a:off x="2607645" y="4565088"/>
            <a:ext cx="2682812" cy="15010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F16D8-DAF7-D740-80B2-E341AC457A3D}"/>
              </a:ext>
            </a:extLst>
          </p:cNvPr>
          <p:cNvSpPr txBox="1"/>
          <p:nvPr/>
        </p:nvSpPr>
        <p:spPr>
          <a:xfrm>
            <a:off x="6103011" y="1055853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Перечень плагинов</a:t>
            </a:r>
          </a:p>
        </p:txBody>
      </p:sp>
    </p:spTree>
    <p:extLst>
      <p:ext uri="{BB962C8B-B14F-4D97-AF65-F5344CB8AC3E}">
        <p14:creationId xmlns:p14="http://schemas.microsoft.com/office/powerpoint/2010/main" val="338034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29106</TotalTime>
  <Words>1165</Words>
  <Application>Microsoft Macintosh PowerPoint</Application>
  <PresentationFormat>Экран (16:9)</PresentationFormat>
  <Paragraphs>192</Paragraphs>
  <Slides>32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Lato</vt:lpstr>
      <vt:lpstr>Britannic Bold</vt:lpstr>
      <vt:lpstr>Raleway</vt:lpstr>
      <vt:lpstr>Arial</vt:lpstr>
      <vt:lpstr>Tahoma</vt:lpstr>
      <vt:lpstr>Chalkboard</vt:lpstr>
      <vt:lpstr>MS Gothic</vt:lpstr>
      <vt:lpstr>Simple Light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Примаков</cp:lastModifiedBy>
  <cp:revision>141</cp:revision>
  <dcterms:modified xsi:type="dcterms:W3CDTF">2019-07-09T07:39:17Z</dcterms:modified>
</cp:coreProperties>
</file>